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gif" ContentType="image/gif"/>
  <Default Extension="tif" ContentType="image/tif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9" r:id="rId14"/>
    <p:sldId id="268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85" d="100"/>
          <a:sy n="85" d="100"/>
        </p:scale>
        <p:origin x="-80" y="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F6F0A4-6F56-3B46-A79A-533B0F3B6737}" type="datetimeFigureOut">
              <a:rPr lang="en-US" smtClean="0"/>
              <a:t>12/16/14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BD1F5F-26B9-B943-B546-FA8BFECFD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584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BD1F5F-26B9-B943-B546-FA8BFECFDD4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7452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5678-EE20-4FA5-88E2-6E0BD67A2E26}" type="datetime1">
              <a:rPr lang="en-US" smtClean="0"/>
              <a:t>12/16/14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51B39-B140-43FE-96DB-472A2B59CE7C}" type="datetime1">
              <a:rPr lang="en-US" smtClean="0"/>
              <a:t>12/16/14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00BB2-27C5-458B-ABCE-839C88CF47CE}" type="datetime1">
              <a:rPr lang="en-US" smtClean="0"/>
              <a:t>12/16/14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D738E-8962-435F-8C43-147B8DD7E819}" type="datetime1">
              <a:rPr lang="en-US" smtClean="0"/>
              <a:t>12/16/14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AEA93-55E7-4DA9-90C2-089A26EEFEC4}" type="datetime1">
              <a:rPr lang="en-US" smtClean="0"/>
              <a:t>12/16/14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CF3C7-6809-4F39-BD67-A75817BDDE0A}" type="datetime1">
              <a:rPr lang="en-US" smtClean="0"/>
              <a:t>12/16/14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AEB24-CE78-465C-A726-91D0868FA48F}" type="datetime1">
              <a:rPr lang="en-US" smtClean="0"/>
              <a:t>12/16/14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AADF0-1749-4E8B-9691-B44A5F8C0895}" type="datetime1">
              <a:rPr lang="en-US" smtClean="0"/>
              <a:t>12/16/14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F628A-A867-4937-BBE5-207DB6F9C51A}" type="datetime1">
              <a:rPr lang="en-US" smtClean="0"/>
              <a:t>12/16/14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BBB94-68E6-4675-A946-F1C5994EDBD7}" type="datetime1">
              <a:rPr lang="en-US" smtClean="0"/>
              <a:t>12/16/14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B8377-21E3-4835-B75D-4E2847E2750F}" type="datetime1">
              <a:rPr lang="en-US" smtClean="0"/>
              <a:t>12/16/14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0C4986D-6BE9-4264-908F-02DB36FD8D6C}" type="datetime1">
              <a:rPr lang="en-US" smtClean="0"/>
              <a:t>12/16/14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r>
              <a:rPr lang="en-US" smtClean="0"/>
              <a:t>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A9B540C-44DA-4F69-89C9-7C84606640D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ti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gi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800" dirty="0">
                <a:effectLst/>
              </a:rPr>
              <a:t>X-ray Photoelectron Spectroscopy </a:t>
            </a:r>
            <a:r>
              <a:rPr lang="en-US" sz="4000" dirty="0" smtClean="0">
                <a:effectLst/>
              </a:rPr>
              <a:t/>
            </a:r>
            <a:br>
              <a:rPr lang="en-US" sz="4000" dirty="0" smtClean="0">
                <a:effectLst/>
              </a:rPr>
            </a:br>
            <a:r>
              <a:rPr lang="en-US" sz="4000" dirty="0" smtClean="0">
                <a:effectLst/>
              </a:rPr>
              <a:t>——</a:t>
            </a:r>
            <a:r>
              <a:rPr lang="en-US" sz="3600" dirty="0">
                <a:effectLst/>
              </a:rPr>
              <a:t>A</a:t>
            </a:r>
            <a:r>
              <a:rPr lang="en-US" sz="3600" dirty="0" smtClean="0">
                <a:effectLst/>
              </a:rPr>
              <a:t>pplication </a:t>
            </a:r>
            <a:r>
              <a:rPr lang="en-US" sz="3600" dirty="0">
                <a:effectLst/>
              </a:rPr>
              <a:t>in </a:t>
            </a:r>
            <a:r>
              <a:rPr lang="en-US" sz="3600" dirty="0" smtClean="0">
                <a:effectLst/>
              </a:rPr>
              <a:t>Phase</a:t>
            </a:r>
            <a:r>
              <a:rPr lang="en-US" sz="3600" dirty="0">
                <a:effectLst/>
              </a:rPr>
              <a:t>-switching </a:t>
            </a:r>
            <a:r>
              <a:rPr lang="en-US" sz="3600" dirty="0" smtClean="0">
                <a:effectLst/>
              </a:rPr>
              <a:t>Device </a:t>
            </a:r>
            <a:r>
              <a:rPr lang="en-US" sz="3600" dirty="0">
                <a:effectLst/>
              </a:rPr>
              <a:t>S</a:t>
            </a:r>
            <a:r>
              <a:rPr lang="en-US" sz="3600" dirty="0" smtClean="0">
                <a:effectLst/>
              </a:rPr>
              <a:t>tudy </a:t>
            </a:r>
            <a:r>
              <a:rPr lang="en-US" sz="4000" dirty="0"/>
              <a:t/>
            </a:r>
            <a:br>
              <a:rPr lang="en-US" sz="4000" dirty="0"/>
            </a:b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Xinyuan</a:t>
            </a:r>
            <a:r>
              <a:rPr lang="zh-CN" altLang="en-US" dirty="0" smtClean="0"/>
              <a:t> </a:t>
            </a:r>
            <a:r>
              <a:rPr lang="en-US" altLang="zh-CN" dirty="0" smtClean="0"/>
              <a:t>Wang</a:t>
            </a:r>
          </a:p>
          <a:p>
            <a:r>
              <a:rPr lang="en-US" dirty="0" smtClean="0"/>
              <a:t>A</a:t>
            </a:r>
            <a:r>
              <a:rPr lang="en-US" altLang="zh-CN" dirty="0" smtClean="0"/>
              <a:t>53073806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22112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</p:spPr>
        <p:txBody>
          <a:bodyPr/>
          <a:lstStyle/>
          <a:p>
            <a:pPr algn="l"/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4484" y="1925802"/>
            <a:ext cx="7545784" cy="3414077"/>
          </a:xfrm>
        </p:spPr>
        <p:txBody>
          <a:bodyPr>
            <a:noAutofit/>
          </a:bodyPr>
          <a:lstStyle/>
          <a:p>
            <a:r>
              <a:rPr lang="en-US" altLang="zh-CN" sz="3600" dirty="0" smtClean="0"/>
              <a:t>Background</a:t>
            </a:r>
          </a:p>
          <a:p>
            <a:r>
              <a:rPr lang="en-US" altLang="zh-CN" sz="3600" dirty="0" smtClean="0"/>
              <a:t>Basic</a:t>
            </a:r>
            <a:r>
              <a:rPr lang="zh-CN" altLang="en-US" sz="3600" dirty="0" smtClean="0"/>
              <a:t> </a:t>
            </a:r>
            <a:r>
              <a:rPr lang="en-US" altLang="zh-CN" sz="3600" dirty="0" smtClean="0"/>
              <a:t>Principles</a:t>
            </a:r>
          </a:p>
          <a:p>
            <a:r>
              <a:rPr lang="en-US" altLang="zh-CN" sz="3600" dirty="0" smtClean="0"/>
              <a:t>XPS</a:t>
            </a:r>
            <a:r>
              <a:rPr lang="zh-CN" altLang="en-US" sz="3600" dirty="0" smtClean="0"/>
              <a:t> </a:t>
            </a:r>
            <a:r>
              <a:rPr lang="en-US" altLang="zh-CN" sz="3600" dirty="0" smtClean="0"/>
              <a:t>Instruments</a:t>
            </a:r>
          </a:p>
          <a:p>
            <a:r>
              <a:rPr lang="en-US" altLang="zh-CN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Data</a:t>
            </a:r>
            <a:r>
              <a:rPr lang="zh-CN" altLang="en-US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Analysis</a:t>
            </a:r>
          </a:p>
          <a:p>
            <a:r>
              <a:rPr lang="en-US" altLang="zh-CN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Application</a:t>
            </a:r>
            <a:r>
              <a:rPr lang="zh-CN" altLang="en-US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</a:t>
            </a:r>
            <a:r>
              <a:rPr lang="zh-CN" altLang="en-US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Reference</a:t>
            </a:r>
            <a:r>
              <a:rPr lang="zh-CN" altLang="en-US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Paper</a:t>
            </a:r>
            <a:r>
              <a:rPr lang="zh-CN" altLang="en-US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5054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Data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XPS Survey Spectrum</a:t>
            </a:r>
          </a:p>
          <a:p>
            <a:pPr lvl="1"/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a wide scan over a region that provide strong peaks for all elements</a:t>
            </a:r>
          </a:p>
          <a:p>
            <a:pPr lvl="1"/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identify elements present</a:t>
            </a:r>
          </a:p>
          <a:p>
            <a:pPr lvl="2"/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XPS peaks are sharp</a:t>
            </a:r>
          </a:p>
          <a:p>
            <a:pPr lvl="2"/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large C 1s resulting from the deposition of adventitious carbon from the atmosphere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Picture 3" descr="WXY-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4271" y="3820451"/>
            <a:ext cx="5110930" cy="3082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5261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Data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Followed up by spectra around the elemental peaks of interest</a:t>
            </a:r>
          </a:p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Depth Profiling</a:t>
            </a:r>
          </a:p>
          <a:p>
            <a:pPr lvl="1"/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etch and analyze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Picture 5" descr="O depth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082" y="3335087"/>
            <a:ext cx="3741330" cy="2919754"/>
          </a:xfrm>
          <a:prstGeom prst="rect">
            <a:avLst/>
          </a:prstGeom>
        </p:spPr>
      </p:pic>
      <p:pic>
        <p:nvPicPr>
          <p:cNvPr id="7" name="Picture 6" descr="Ta depth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6118" y="3344706"/>
            <a:ext cx="3568132" cy="2781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6641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19528"/>
            <a:ext cx="8229600" cy="1600200"/>
          </a:xfrm>
        </p:spPr>
        <p:txBody>
          <a:bodyPr/>
          <a:lstStyle/>
          <a:p>
            <a:pPr algn="l"/>
            <a:r>
              <a:rPr lang="en-US" dirty="0" smtClean="0"/>
              <a:t>Data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40436"/>
            <a:ext cx="8229600" cy="4525963"/>
          </a:xfrm>
        </p:spPr>
        <p:txBody>
          <a:bodyPr/>
          <a:lstStyle/>
          <a:p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Depth 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Profiling</a:t>
            </a:r>
          </a:p>
          <a:p>
            <a:pPr lvl="1"/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concentration of different elements versus depth within 10nm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457200" lvl="1" indent="0">
              <a:buNone/>
            </a:pPr>
            <a:endParaRPr lang="en-US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457200" lvl="1" indent="0">
              <a:buNone/>
            </a:pP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457200" lvl="1" indent="0">
              <a:buNone/>
            </a:pPr>
            <a:endParaRPr lang="en-US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457200" lvl="1" indent="0">
              <a:buNone/>
            </a:pP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457200" lvl="1" indent="0">
              <a:buNone/>
            </a:pPr>
            <a:endParaRPr lang="en-US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457200" lvl="1" indent="0">
              <a:buNone/>
            </a:pP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457200" lvl="1" indent="0">
              <a:buNone/>
            </a:pP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Application in Reference paper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Picture 3" descr="Ta-O percent.t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2587" y="2297812"/>
            <a:ext cx="3045445" cy="2154940"/>
          </a:xfrm>
          <a:prstGeom prst="rect">
            <a:avLst/>
          </a:prstGeom>
        </p:spPr>
      </p:pic>
      <p:pic>
        <p:nvPicPr>
          <p:cNvPr id="5" name="Picture 4" descr="refer-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360" y="4920503"/>
            <a:ext cx="6496050" cy="1724025"/>
          </a:xfrm>
          <a:prstGeom prst="rect">
            <a:avLst/>
          </a:prstGeom>
        </p:spPr>
      </p:pic>
      <p:pic>
        <p:nvPicPr>
          <p:cNvPr id="8" name="Picture 7" descr="reference 0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3041" y="2614705"/>
            <a:ext cx="3398520" cy="1609352"/>
          </a:xfrm>
          <a:prstGeom prst="rect">
            <a:avLst/>
          </a:prstGeom>
        </p:spPr>
      </p:pic>
      <p:cxnSp>
        <p:nvCxnSpPr>
          <p:cNvPr id="10" name="Straight Arrow Connector 9"/>
          <p:cNvCxnSpPr/>
          <p:nvPr/>
        </p:nvCxnSpPr>
        <p:spPr>
          <a:xfrm flipH="1">
            <a:off x="6902821" y="4224057"/>
            <a:ext cx="610370" cy="57206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49949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68938"/>
            <a:ext cx="8229600" cy="1600200"/>
          </a:xfrm>
        </p:spPr>
        <p:txBody>
          <a:bodyPr/>
          <a:lstStyle/>
          <a:p>
            <a:pPr algn="l"/>
            <a:r>
              <a:rPr lang="en-US" dirty="0" smtClean="0"/>
              <a:t>Data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26675"/>
            <a:ext cx="8229600" cy="4525963"/>
          </a:xfrm>
        </p:spPr>
        <p:txBody>
          <a:bodyPr/>
          <a:lstStyle/>
          <a:p>
            <a:r>
              <a:rPr lang="en-US" dirty="0" smtClean="0"/>
              <a:t> 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Chemical Shift</a:t>
            </a:r>
          </a:p>
          <a:p>
            <a:pPr lvl="1"/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small changes in electron energy regarding to chemical environment of the emitting element</a:t>
            </a:r>
          </a:p>
          <a:p>
            <a:pPr lvl="1"/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computer curve fitting of high-resolution XPS spectra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Picture 4" descr="low depth spectr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823" y="2481559"/>
            <a:ext cx="4956735" cy="2215952"/>
          </a:xfrm>
          <a:prstGeom prst="rect">
            <a:avLst/>
          </a:prstGeom>
        </p:spPr>
      </p:pic>
      <p:pic>
        <p:nvPicPr>
          <p:cNvPr id="6" name="Picture 5" descr="high depth spectr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823" y="4630408"/>
            <a:ext cx="4829735" cy="2227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4780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68938"/>
            <a:ext cx="8229600" cy="1600200"/>
          </a:xfrm>
        </p:spPr>
        <p:txBody>
          <a:bodyPr/>
          <a:lstStyle/>
          <a:p>
            <a:pPr algn="l"/>
            <a:r>
              <a:rPr lang="en-US" dirty="0" smtClean="0"/>
              <a:t>Data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26675"/>
            <a:ext cx="8229600" cy="4525963"/>
          </a:xfrm>
        </p:spPr>
        <p:txBody>
          <a:bodyPr/>
          <a:lstStyle/>
          <a:p>
            <a:r>
              <a:rPr lang="en-US" dirty="0" smtClean="0"/>
              <a:t> 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Similar process in reference paper</a:t>
            </a:r>
          </a:p>
        </p:txBody>
      </p:sp>
      <p:pic>
        <p:nvPicPr>
          <p:cNvPr id="4" name="Picture 3" descr="refer-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413" y="1792919"/>
            <a:ext cx="5873750" cy="4777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4799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44690"/>
            <a:ext cx="8229600" cy="1600200"/>
          </a:xfrm>
        </p:spPr>
        <p:txBody>
          <a:bodyPr/>
          <a:lstStyle/>
          <a:p>
            <a:r>
              <a:rPr lang="en-US" dirty="0" smtClean="0"/>
              <a:t>Thank you!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05190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</p:spPr>
        <p:txBody>
          <a:bodyPr/>
          <a:lstStyle/>
          <a:p>
            <a:pPr algn="l"/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4484" y="1925802"/>
            <a:ext cx="7545784" cy="3414077"/>
          </a:xfrm>
        </p:spPr>
        <p:txBody>
          <a:bodyPr>
            <a:noAutofit/>
          </a:bodyPr>
          <a:lstStyle/>
          <a:p>
            <a:r>
              <a:rPr lang="en-US" altLang="zh-CN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Background</a:t>
            </a:r>
          </a:p>
          <a:p>
            <a:r>
              <a:rPr lang="en-US" altLang="zh-CN" sz="3600" dirty="0" smtClean="0"/>
              <a:t>Basic</a:t>
            </a:r>
            <a:r>
              <a:rPr lang="zh-CN" altLang="en-US" sz="3600" dirty="0" smtClean="0"/>
              <a:t> </a:t>
            </a:r>
            <a:r>
              <a:rPr lang="en-US" altLang="zh-CN" sz="3600" dirty="0" smtClean="0"/>
              <a:t>Principles</a:t>
            </a:r>
          </a:p>
          <a:p>
            <a:r>
              <a:rPr lang="en-US" altLang="zh-CN" sz="3600" dirty="0" smtClean="0"/>
              <a:t>XPS</a:t>
            </a:r>
            <a:r>
              <a:rPr lang="zh-CN" altLang="en-US" sz="3600" dirty="0" smtClean="0"/>
              <a:t> </a:t>
            </a:r>
            <a:r>
              <a:rPr lang="en-US" altLang="zh-CN" sz="3600" dirty="0" smtClean="0"/>
              <a:t>Instruments</a:t>
            </a:r>
          </a:p>
          <a:p>
            <a:r>
              <a:rPr lang="en-US" altLang="zh-CN" sz="3600" dirty="0" smtClean="0"/>
              <a:t>Data</a:t>
            </a:r>
            <a:r>
              <a:rPr lang="zh-CN" altLang="en-US" sz="3600" dirty="0" smtClean="0"/>
              <a:t> </a:t>
            </a:r>
            <a:r>
              <a:rPr lang="en-US" altLang="zh-CN" sz="3600" dirty="0" smtClean="0"/>
              <a:t>Analysis</a:t>
            </a:r>
          </a:p>
          <a:p>
            <a:r>
              <a:rPr lang="en-US" altLang="zh-CN" sz="3600" dirty="0" smtClean="0"/>
              <a:t>Application</a:t>
            </a:r>
            <a:r>
              <a:rPr lang="zh-CN" altLang="en-US" sz="3600" dirty="0" smtClean="0"/>
              <a:t> </a:t>
            </a:r>
            <a:r>
              <a:rPr lang="en-US" altLang="zh-CN" sz="3600" dirty="0" smtClean="0"/>
              <a:t>in</a:t>
            </a:r>
            <a:r>
              <a:rPr lang="zh-CN" altLang="en-US" sz="3600" dirty="0" smtClean="0"/>
              <a:t> </a:t>
            </a:r>
            <a:r>
              <a:rPr lang="en-US" altLang="zh-CN" sz="3600" dirty="0" smtClean="0"/>
              <a:t>Reference</a:t>
            </a:r>
            <a:r>
              <a:rPr lang="zh-CN" altLang="en-US" sz="3600" dirty="0" smtClean="0"/>
              <a:t> </a:t>
            </a:r>
            <a:r>
              <a:rPr lang="en-US" altLang="zh-CN" sz="3600" dirty="0" smtClean="0"/>
              <a:t>Paper</a:t>
            </a:r>
            <a:r>
              <a:rPr lang="zh-CN" altLang="en-US" sz="3600" dirty="0" smtClean="0"/>
              <a:t>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2281148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 </a:t>
            </a:r>
            <a:r>
              <a:rPr lang="en-US" altLang="zh-CN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XPS</a:t>
            </a:r>
            <a:r>
              <a:rPr lang="zh-CN" alt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altLang="zh-CN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based</a:t>
            </a:r>
            <a:r>
              <a:rPr lang="zh-CN" alt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zh-CN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on</a:t>
            </a:r>
            <a:r>
              <a:rPr lang="zh-CN" alt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zh-CN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photoelectric</a:t>
            </a:r>
            <a:r>
              <a:rPr lang="zh-CN" alt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zh-CN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effect,</a:t>
            </a:r>
            <a:r>
              <a:rPr lang="zh-CN" alt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zh-CN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was</a:t>
            </a:r>
            <a:r>
              <a:rPr lang="zh-CN" alt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zh-CN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first</a:t>
            </a:r>
            <a:r>
              <a:rPr lang="zh-CN" alt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zh-CN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explained</a:t>
            </a:r>
            <a:r>
              <a:rPr lang="zh-CN" alt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zh-CN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by</a:t>
            </a:r>
            <a:r>
              <a:rPr lang="zh-CN" alt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zh-CN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Albert</a:t>
            </a:r>
            <a:r>
              <a:rPr lang="zh-CN" altLang="en-US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zh-CN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Einstein</a:t>
            </a:r>
          </a:p>
          <a:p>
            <a:r>
              <a:rPr lang="zh-CN" altLang="zh-CN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cs typeface="Times New Roman" charset="0"/>
              </a:rPr>
              <a:t>During the mid 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Times New Roman" charset="0"/>
              </a:rPr>
              <a:t>1960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Times New Roman" charset="0"/>
              </a:rPr>
              <a:t>’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Times New Roman" charset="0"/>
              </a:rPr>
              <a:t>s 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cs typeface="Times New Roman" charset="0"/>
              </a:rPr>
              <a:t>Dr. Siegbahn and his research group developed the XPS technique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1099" y="3333012"/>
            <a:ext cx="2409918" cy="340831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3493" y="3291408"/>
            <a:ext cx="2632172" cy="3566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8389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</p:spPr>
        <p:txBody>
          <a:bodyPr/>
          <a:lstStyle/>
          <a:p>
            <a:pPr algn="l"/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4484" y="1925802"/>
            <a:ext cx="7545784" cy="3414077"/>
          </a:xfrm>
        </p:spPr>
        <p:txBody>
          <a:bodyPr>
            <a:noAutofit/>
          </a:bodyPr>
          <a:lstStyle/>
          <a:p>
            <a:r>
              <a:rPr lang="en-US" altLang="zh-CN" sz="3600" dirty="0" smtClean="0"/>
              <a:t>Background</a:t>
            </a:r>
          </a:p>
          <a:p>
            <a:r>
              <a:rPr lang="en-US" altLang="zh-CN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Basic</a:t>
            </a:r>
            <a:r>
              <a:rPr lang="zh-CN" altLang="en-US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Principles</a:t>
            </a:r>
          </a:p>
          <a:p>
            <a:r>
              <a:rPr lang="en-US" altLang="zh-CN" sz="3600" dirty="0" smtClean="0"/>
              <a:t>XPS</a:t>
            </a:r>
            <a:r>
              <a:rPr lang="zh-CN" altLang="en-US" sz="3600" dirty="0" smtClean="0"/>
              <a:t> </a:t>
            </a:r>
            <a:r>
              <a:rPr lang="en-US" altLang="zh-CN" sz="3600" dirty="0" smtClean="0"/>
              <a:t>Instruments</a:t>
            </a:r>
          </a:p>
          <a:p>
            <a:r>
              <a:rPr lang="en-US" altLang="zh-CN" sz="3600" dirty="0" smtClean="0"/>
              <a:t>Data</a:t>
            </a:r>
            <a:r>
              <a:rPr lang="zh-CN" altLang="en-US" sz="3600" dirty="0" smtClean="0"/>
              <a:t> </a:t>
            </a:r>
            <a:r>
              <a:rPr lang="en-US" altLang="zh-CN" sz="3600" dirty="0" smtClean="0"/>
              <a:t>Analysis</a:t>
            </a:r>
          </a:p>
          <a:p>
            <a:r>
              <a:rPr lang="en-US" altLang="zh-CN" sz="3600" dirty="0" smtClean="0"/>
              <a:t>Application</a:t>
            </a:r>
            <a:r>
              <a:rPr lang="zh-CN" altLang="en-US" sz="3600" dirty="0" smtClean="0"/>
              <a:t> </a:t>
            </a:r>
            <a:r>
              <a:rPr lang="en-US" altLang="zh-CN" sz="3600" dirty="0" smtClean="0"/>
              <a:t>in</a:t>
            </a:r>
            <a:r>
              <a:rPr lang="zh-CN" altLang="en-US" sz="3600" dirty="0" smtClean="0"/>
              <a:t> </a:t>
            </a:r>
            <a:r>
              <a:rPr lang="en-US" altLang="zh-CN" sz="3600" dirty="0" smtClean="0"/>
              <a:t>Reference</a:t>
            </a:r>
            <a:r>
              <a:rPr lang="zh-CN" altLang="en-US" sz="3600" dirty="0" smtClean="0"/>
              <a:t> </a:t>
            </a:r>
            <a:r>
              <a:rPr lang="en-US" altLang="zh-CN" sz="3600" dirty="0" smtClean="0"/>
              <a:t>Paper</a:t>
            </a:r>
            <a:r>
              <a:rPr lang="zh-CN" altLang="en-US" sz="3600" dirty="0" smtClean="0"/>
              <a:t>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9712549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Basic Principles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</a:t>
            </a:r>
            <a:r>
              <a:rPr 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X-rays</a:t>
            </a:r>
          </a:p>
          <a:p>
            <a:pPr lvl="1"/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Irradiate the sample surface, hitting the core electrons (e</a:t>
            </a:r>
            <a:r>
              <a:rPr lang="en-US" sz="2000" baseline="30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-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 of the </a:t>
            </a:r>
            <a:r>
              <a:rPr lang="en-US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atoms</a:t>
            </a:r>
          </a:p>
          <a:p>
            <a:pPr lvl="1"/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Penetrate 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the sample to a depth on the order of a </a:t>
            </a:r>
            <a:r>
              <a:rPr lang="en-US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micrometer</a:t>
            </a:r>
          </a:p>
          <a:p>
            <a:pPr lvl="1"/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Useful </a:t>
            </a:r>
            <a:r>
              <a:rPr lang="en-US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emission electron 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signal is obtained only from a depth of around 10 to 100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Å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on the </a:t>
            </a:r>
            <a:r>
              <a:rPr lang="en-US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surface</a:t>
            </a:r>
          </a:p>
          <a:p>
            <a:pPr lvl="1"/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The X-Ray source produces photons with </a:t>
            </a:r>
            <a:r>
              <a:rPr lang="en-US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either certain energies, known as </a:t>
            </a:r>
            <a:r>
              <a:rPr lang="en-US" sz="20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monoenergetic</a:t>
            </a:r>
            <a:r>
              <a:rPr lang="en-US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X-ray beam</a:t>
            </a:r>
          </a:p>
          <a:p>
            <a:pPr lvl="2"/>
            <a:r>
              <a:rPr lang="en-US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MgK</a:t>
            </a:r>
            <a:r>
              <a:rPr lang="el-GR" sz="1800" dirty="0" smtClean="0">
                <a:solidFill>
                  <a:schemeClr val="tx1">
                    <a:lumMod val="85000"/>
                    <a:lumOff val="15000"/>
                  </a:schemeClr>
                </a:solidFill>
                <a:sym typeface="Symbol" charset="0"/>
              </a:rPr>
              <a:t>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photon with an energy of 1253.6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eV</a:t>
            </a:r>
            <a:endParaRPr lang="en-US" sz="1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lvl="2"/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AlK</a:t>
            </a:r>
            <a:r>
              <a:rPr lang="el-GR" sz="1800" dirty="0">
                <a:solidFill>
                  <a:schemeClr val="tx1">
                    <a:lumMod val="85000"/>
                    <a:lumOff val="15000"/>
                  </a:schemeClr>
                </a:solidFill>
                <a:sym typeface="Symbol" charset="0"/>
              </a:rPr>
              <a:t>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photon with an energy of 1486.6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eV</a:t>
            </a:r>
            <a:endParaRPr lang="en-US" sz="1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lvl="1"/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997326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Basic Principles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electron emission when transfer energy is greater than the electron’s binding energy</a:t>
            </a:r>
          </a:p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b="1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Photon</a:t>
            </a:r>
            <a:endParaRPr lang="en-US" b="1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Picture 3" descr="photon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1713" y="2403577"/>
            <a:ext cx="1470025" cy="980016"/>
          </a:xfrm>
          <a:prstGeom prst="rect">
            <a:avLst/>
          </a:prstGeom>
        </p:spPr>
      </p:pic>
      <p:pic>
        <p:nvPicPr>
          <p:cNvPr id="5" name="Picture 4" descr="photon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555" y="2610735"/>
            <a:ext cx="1933010" cy="554690"/>
          </a:xfrm>
          <a:prstGeom prst="rect">
            <a:avLst/>
          </a:prstGeom>
        </p:spPr>
      </p:pic>
      <p:pic>
        <p:nvPicPr>
          <p:cNvPr id="6" name="Picture 5" descr="photoelectric effect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0699" y="3355872"/>
            <a:ext cx="5731273" cy="3278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648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</p:spPr>
        <p:txBody>
          <a:bodyPr/>
          <a:lstStyle/>
          <a:p>
            <a:pPr algn="l"/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4484" y="1925802"/>
            <a:ext cx="7545784" cy="3414077"/>
          </a:xfrm>
        </p:spPr>
        <p:txBody>
          <a:bodyPr>
            <a:noAutofit/>
          </a:bodyPr>
          <a:lstStyle/>
          <a:p>
            <a:r>
              <a:rPr lang="en-US" altLang="zh-CN" sz="3600" dirty="0" smtClean="0"/>
              <a:t>Background</a:t>
            </a:r>
          </a:p>
          <a:p>
            <a:r>
              <a:rPr lang="en-US" altLang="zh-CN" sz="3600" dirty="0" smtClean="0"/>
              <a:t>Basic</a:t>
            </a:r>
            <a:r>
              <a:rPr lang="zh-CN" altLang="en-US" sz="3600" dirty="0" smtClean="0"/>
              <a:t> </a:t>
            </a:r>
            <a:r>
              <a:rPr lang="en-US" altLang="zh-CN" sz="3600" dirty="0" smtClean="0"/>
              <a:t>Principles</a:t>
            </a:r>
          </a:p>
          <a:p>
            <a:r>
              <a:rPr lang="en-US" altLang="zh-CN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XPS</a:t>
            </a:r>
            <a:r>
              <a:rPr lang="zh-CN" altLang="en-US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Instruments</a:t>
            </a:r>
          </a:p>
          <a:p>
            <a:r>
              <a:rPr lang="en-US" altLang="zh-CN" sz="3600" dirty="0" smtClean="0"/>
              <a:t>Data</a:t>
            </a:r>
            <a:r>
              <a:rPr lang="zh-CN" altLang="en-US" sz="3600" dirty="0" smtClean="0"/>
              <a:t> </a:t>
            </a:r>
            <a:r>
              <a:rPr lang="en-US" altLang="zh-CN" sz="3600" dirty="0" smtClean="0"/>
              <a:t>Analysis</a:t>
            </a:r>
          </a:p>
          <a:p>
            <a:r>
              <a:rPr lang="en-US" altLang="zh-CN" sz="3600" dirty="0" smtClean="0"/>
              <a:t>Application</a:t>
            </a:r>
            <a:r>
              <a:rPr lang="zh-CN" altLang="en-US" sz="3600" dirty="0" smtClean="0"/>
              <a:t> </a:t>
            </a:r>
            <a:r>
              <a:rPr lang="en-US" altLang="zh-CN" sz="3600" dirty="0" smtClean="0"/>
              <a:t>in</a:t>
            </a:r>
            <a:r>
              <a:rPr lang="zh-CN" altLang="en-US" sz="3600" dirty="0" smtClean="0"/>
              <a:t> </a:t>
            </a:r>
            <a:r>
              <a:rPr lang="en-US" altLang="zh-CN" sz="3600" dirty="0" smtClean="0"/>
              <a:t>Reference</a:t>
            </a:r>
            <a:r>
              <a:rPr lang="zh-CN" altLang="en-US" sz="3600" dirty="0" smtClean="0"/>
              <a:t> </a:t>
            </a:r>
            <a:r>
              <a:rPr lang="en-US" altLang="zh-CN" sz="3600" dirty="0" smtClean="0"/>
              <a:t>Paper</a:t>
            </a:r>
            <a:r>
              <a:rPr lang="zh-CN" altLang="en-US" sz="3600" dirty="0" smtClean="0"/>
              <a:t>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1263135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Instrument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cs typeface="Times New Roman" charset="0"/>
              </a:rPr>
              <a:t>The technique is widely used because it is very simple to use and the data is easily analyzed</a:t>
            </a:r>
            <a:endParaRPr lang="en-US" sz="20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Commonly the system has three main modules</a:t>
            </a:r>
          </a:p>
          <a:p>
            <a:pPr lvl="1"/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An X-ray source</a:t>
            </a:r>
          </a:p>
          <a:p>
            <a:pPr lvl="1"/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An electron energy analyzer</a:t>
            </a:r>
          </a:p>
          <a:p>
            <a:pPr lvl="1"/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A detection system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Picture 3" descr="XPS-system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2854" y="3551068"/>
            <a:ext cx="5236482" cy="3306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5282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Instrument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9729"/>
            <a:ext cx="8229600" cy="4525963"/>
          </a:xfrm>
        </p:spPr>
        <p:txBody>
          <a:bodyPr/>
          <a:lstStyle/>
          <a:p>
            <a:r>
              <a:rPr lang="en-US" dirty="0" smtClean="0"/>
              <a:t> 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Ultra High Vacuum (UHV) environment</a:t>
            </a:r>
          </a:p>
          <a:p>
            <a:pPr lvl="1"/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all the three modules are contained in a vacuum chamber</a:t>
            </a:r>
          </a:p>
          <a:p>
            <a:pPr lvl="1"/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Signal of emitted electrons will decrease with residual gas molecules</a:t>
            </a:r>
          </a:p>
          <a:p>
            <a:pPr lvl="1"/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Surface sensitivity of XPS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The Sample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lvl="1"/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be stable in 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 vacuum chamber</a:t>
            </a:r>
          </a:p>
          <a:p>
            <a:pPr lvl="1"/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sample size amenable to the instrument</a:t>
            </a:r>
          </a:p>
          <a:p>
            <a:pPr lvl="1"/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surface of sample remains clean before and during analysis</a:t>
            </a:r>
          </a:p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X-ray Sources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lvl="1"/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high energy anode materials with small line width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lvl="1"/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provide depth profiling capability</a:t>
            </a:r>
          </a:p>
        </p:txBody>
      </p:sp>
    </p:spTree>
    <p:extLst>
      <p:ext uri="{BB962C8B-B14F-4D97-AF65-F5344CB8AC3E}">
        <p14:creationId xmlns:p14="http://schemas.microsoft.com/office/powerpoint/2010/main" val="1194685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Executive.thmx</Template>
  <TotalTime>398</TotalTime>
  <Words>451</Words>
  <Application>Microsoft Macintosh PowerPoint</Application>
  <PresentationFormat>On-screen Show (4:3)</PresentationFormat>
  <Paragraphs>89</Paragraphs>
  <Slides>16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Executive</vt:lpstr>
      <vt:lpstr>X-ray Photoelectron Spectroscopy  ——Application in Phase-switching Device Study  </vt:lpstr>
      <vt:lpstr>Outline</vt:lpstr>
      <vt:lpstr>Background</vt:lpstr>
      <vt:lpstr>Outline</vt:lpstr>
      <vt:lpstr>Basic Principles</vt:lpstr>
      <vt:lpstr>Basic Principles</vt:lpstr>
      <vt:lpstr>Outline</vt:lpstr>
      <vt:lpstr>Instrument</vt:lpstr>
      <vt:lpstr>Instrument</vt:lpstr>
      <vt:lpstr>Outline</vt:lpstr>
      <vt:lpstr>Data Analysis</vt:lpstr>
      <vt:lpstr>Data Analysis</vt:lpstr>
      <vt:lpstr>Data Analysis</vt:lpstr>
      <vt:lpstr>Data Analysis</vt:lpstr>
      <vt:lpstr>Data Analysis</vt:lpstr>
      <vt:lpstr>Thank you!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X-ray Photoelectron Spectroscopy  ——Application in Phase-switching Device Study  </dc:title>
  <dc:creator>Xinyuan Wang</dc:creator>
  <cp:lastModifiedBy>UCSD Physics</cp:lastModifiedBy>
  <cp:revision>53</cp:revision>
  <dcterms:created xsi:type="dcterms:W3CDTF">2014-12-16T18:20:26Z</dcterms:created>
  <dcterms:modified xsi:type="dcterms:W3CDTF">2014-12-17T07:35:57Z</dcterms:modified>
</cp:coreProperties>
</file>